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ong Gothic Bold"/>
      <p:bold r:id="rId17"/>
    </p:embeddedFont>
    <p:embeddedFont>
      <p:font typeface="Pretendard Regular"/>
      <p:regular r:id="rId18"/>
    </p:embeddedFont>
    <p:embeddedFont>
      <p:font typeface="Gong Gothic Light"/>
      <p:regular r:id="rId19"/>
    </p:embeddedFont>
    <p:embeddedFont>
      <p:font typeface="Gong Gothic Medium"/>
      <p:bold r:id="rId20"/>
    </p:embeddedFont>
    <p:embeddedFont>
      <p:font typeface="Pretendard Medium"/>
      <p:bold r:id="rId21"/>
    </p:embeddedFont>
    <p:embeddedFont>
      <p:font typeface="Noto Sans CJK KR Regular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21" Target="fonts/font5.fntdata" Type="http://schemas.openxmlformats.org/officeDocument/2006/relationships/font"/><Relationship Id="rId22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http://ballzzi.duckdns.org:8000/" TargetMode="External" Type="http://schemas.openxmlformats.org/officeDocument/2006/relationships/hyperlink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8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8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9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11.png" Type="http://schemas.openxmlformats.org/officeDocument/2006/relationships/image"/><Relationship Id="rId6" Target="../media/image31.png" Type="http://schemas.openxmlformats.org/officeDocument/2006/relationships/image"/><Relationship Id="rId7" Target="../media/image12.png" Type="http://schemas.openxmlformats.org/officeDocument/2006/relationships/image"/><Relationship Id="rId8" Target="../media/image8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8.pn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17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8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http://ballzzi.duckdns.org:8000/" TargetMode="External" Type="http://schemas.openxmlformats.org/officeDocument/2006/relationships/hyperlink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8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8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17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8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17.png" Type="http://schemas.openxmlformats.org/officeDocument/2006/relationships/image"/><Relationship Id="rId9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5100" y="1282700"/>
            <a:ext cx="15405100" cy="7734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43300" y="4178300"/>
            <a:ext cx="112014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 spc="-100">
                <a:solidFill>
                  <a:srgbClr val="FFFFFF"/>
                </a:solidFill>
                <a:latin typeface="Gong Gothic Bold"/>
              </a:rPr>
              <a:t>AI</a:t>
            </a:r>
            <a:r>
              <a:rPr lang="ko-KR" sz="7500" b="false" i="false" u="none" strike="noStrike" spc="-100">
                <a:solidFill>
                  <a:srgbClr val="FFFFFF"/>
                </a:solidFill>
                <a:ea typeface="Gong Gothic Bold"/>
              </a:rPr>
              <a:t>가</a:t>
            </a:r>
            <a:r>
              <a:rPr lang="en-US" sz="7500" b="false" i="false" u="none" strike="noStrike" spc="-100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7500" b="false" i="false" u="none" strike="noStrike" spc="-100">
                <a:solidFill>
                  <a:srgbClr val="FFFFFF"/>
                </a:solidFill>
                <a:ea typeface="Gong Gothic Bold"/>
              </a:rPr>
              <a:t>만드는</a:t>
            </a:r>
            <a:r>
              <a:rPr lang="en-US" sz="7500" b="false" i="false" u="none" strike="noStrike" spc="-100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7500" b="false" i="false" u="none" strike="noStrike" spc="-100">
                <a:solidFill>
                  <a:srgbClr val="FFFFFF"/>
                </a:solidFill>
                <a:ea typeface="Gong Gothic Bold"/>
              </a:rPr>
              <a:t>축구의</a:t>
            </a:r>
            <a:r>
              <a:rPr lang="en-US" sz="7500" b="false" i="false" u="none" strike="noStrike" spc="-100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7500" b="false" i="false" u="none" strike="noStrike" spc="-100">
                <a:solidFill>
                  <a:srgbClr val="FFFFFF"/>
                </a:solidFill>
                <a:ea typeface="Gong Gothic Bold"/>
              </a:rPr>
              <a:t>미래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49800" y="2870200"/>
            <a:ext cx="8801100" cy="1333500"/>
          </a:xfrm>
          <a:prstGeom prst="rect">
            <a:avLst/>
          </a:prstGeom>
          <a:effectLst>
            <a:outerShdw dir="2700000" dist="47433" blurRad="245949">
              <a:srgbClr val="4870E9">
                <a:alpha val="5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 spc="-100">
                <a:solidFill>
                  <a:srgbClr val="4062C9"/>
                </a:solidFill>
                <a:latin typeface="Gong Gothic Bold"/>
              </a:rPr>
              <a:t>GoldenKick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942048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rot="0">
            <a:off x="9067800" y="1435100"/>
            <a:ext cx="152400" cy="152400"/>
          </a:xfrm>
          <a:prstGeom prst="rect">
            <a:avLst/>
          </a:prstGeom>
          <a:effectLst>
            <a:outerShdw dir="2700000" dist="13806" blurRad="1253">
              <a:srgbClr val="4870E9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rot="0">
            <a:off x="9385300" y="1435100"/>
            <a:ext cx="152400" cy="152400"/>
          </a:xfrm>
          <a:prstGeom prst="rect">
            <a:avLst/>
          </a:prstGeom>
          <a:effectLst>
            <a:outerShdw dir="2700000" dist="13806" blurRad="1253">
              <a:srgbClr val="4870E9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rot="0">
            <a:off x="8750300" y="1435100"/>
            <a:ext cx="152400" cy="152400"/>
          </a:xfrm>
          <a:prstGeom prst="rect">
            <a:avLst/>
          </a:prstGeom>
          <a:effectLst>
            <a:outerShdw dir="2700000" dist="13806" blurRad="1253">
              <a:srgbClr val="4870E9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rot="0">
            <a:off x="9702800" y="1435100"/>
            <a:ext cx="152400" cy="152400"/>
          </a:xfrm>
          <a:prstGeom prst="rect">
            <a:avLst/>
          </a:prstGeom>
          <a:effectLst>
            <a:outerShdw dir="2700000" dist="13806" blurRad="1253">
              <a:srgbClr val="4870E9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rot="0">
            <a:off x="8445500" y="1435100"/>
            <a:ext cx="152400" cy="152400"/>
          </a:xfrm>
          <a:prstGeom prst="rect">
            <a:avLst/>
          </a:prstGeom>
          <a:effectLst>
            <a:outerShdw dir="2700000" dist="13806" blurRad="1253">
              <a:srgbClr val="4870E9">
                <a:alpha val="50000"/>
              </a:srgbClr>
            </a:outerShdw>
          </a:effectLst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5798800" y="1524000"/>
            <a:ext cx="787400" cy="965200"/>
          </a:xfrm>
          <a:prstGeom prst="rect">
            <a:avLst/>
          </a:prstGeom>
          <a:effectLst>
            <a:outerShdw dir="13080000" dist="0" blurRad="19287">
              <a:srgbClr val="4870E9">
                <a:alpha val="9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rot="0">
            <a:off x="16052800" y="1879600"/>
            <a:ext cx="279400" cy="279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248400" y="5994400"/>
            <a:ext cx="5791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GOLDENKICK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8,000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명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이상의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축구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선수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데이터를</a:t>
            </a:r>
          </a:p>
          <a:p>
            <a:pPr algn="ctr" lvl="0">
              <a:lnSpc>
                <a:spcPct val="12035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보유한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스포츠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산업의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디지털혁신을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이끌어가는</a:t>
            </a:r>
          </a:p>
          <a:p>
            <a:pPr algn="ctr" lvl="0">
              <a:lnSpc>
                <a:spcPct val="12035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스포츠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에이전시입니다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0">
            <a:off x="7950200" y="7810500"/>
            <a:ext cx="27178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7950200" y="7810500"/>
            <a:ext cx="2717800" cy="635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204200" y="7962900"/>
            <a:ext cx="2209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062C9"/>
                </a:solidFill>
                <a:latin typeface="Gong Gothic Bold"/>
              </a:rPr>
              <a:t>Tap to Start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rot="0">
            <a:off x="7480300" y="7518400"/>
            <a:ext cx="1739900" cy="571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rot="0">
            <a:off x="330200" y="533400"/>
            <a:ext cx="4394200" cy="143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1435100"/>
            <a:ext cx="1016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10731500" y="0"/>
            <a:ext cx="75565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0"/>
            <a:ext cx="6997700" cy="6794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967200" y="9677400"/>
            <a:ext cx="78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98600" y="812800"/>
            <a:ext cx="3797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배포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1384300" y="1905000"/>
            <a:ext cx="15532100" cy="623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1384300" y="1905000"/>
            <a:ext cx="15532100" cy="6235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927100" y="1625600"/>
            <a:ext cx="17399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34600" y="5880100"/>
            <a:ext cx="6172200" cy="148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03400" y="2832100"/>
            <a:ext cx="6172200" cy="4940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3960000">
            <a:off x="7277100" y="2501900"/>
            <a:ext cx="1524000" cy="2590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718300" y="558800"/>
            <a:ext cx="48387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400" b="false" i="false" u="none" strike="noStrike">
                <a:solidFill>
                  <a:srgbClr val="000000"/>
                </a:solidFill>
                <a:latin typeface="Pretendard Regular"/>
              </a:rPr>
              <a:t>AI </a:t>
            </a:r>
            <a:r>
              <a:rPr lang="ko-KR" sz="6400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6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Pretendard Regular"/>
              </a:rPr>
              <a:t>구성도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72400" y="3060700"/>
            <a:ext cx="8204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ong Gothic Medium"/>
              </a:rPr>
              <a:t>GCP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의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Medium"/>
              </a:rPr>
              <a:t> VM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인스턴스를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이용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1100000">
            <a:off x="11366500" y="4889500"/>
            <a:ext cx="1003300" cy="1689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664200" y="4978400"/>
            <a:ext cx="8204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ong Gothic Medium"/>
              </a:rPr>
              <a:t>DuckDNS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의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도메인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Medium"/>
              </a:rPr>
              <a:t> IP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이용</a:t>
            </a:r>
          </a:p>
        </p:txBody>
      </p:sp>
      <p:sp>
        <p:nvSpPr>
          <p:cNvPr name="TextBox 20" id="20">
            <a:hlinkClick r:id="rId13" tooltip="http://ballzzi.duckdns.org:8000/"/>
          </p:cNvPr>
          <p:cNvSpPr txBox="true"/>
          <p:nvPr/>
        </p:nvSpPr>
        <p:spPr>
          <a:xfrm rot="0">
            <a:off x="8559800" y="3937000"/>
            <a:ext cx="8229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sng" strike="noStrike">
                <a:solidFill>
                  <a:srgbClr val="FFFFFF"/>
                </a:solidFill>
                <a:latin typeface="Gong Gothic Medium"/>
              </a:rPr>
              <a:t>http://ballzzi.duckdns.org:8000/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10731500" y="0"/>
            <a:ext cx="75565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0"/>
            <a:ext cx="6997700" cy="6794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98600" y="812800"/>
            <a:ext cx="346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GOLDENKICK AGENCY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문의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55900" y="6972300"/>
            <a:ext cx="15113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46400" y="7137400"/>
            <a:ext cx="1117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방문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위치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 rot="5400000">
            <a:off x="7226300" y="7734300"/>
            <a:ext cx="15748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21200" y="6959600"/>
            <a:ext cx="29718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서울시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강남구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테헤란로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151</a:t>
            </a:r>
          </a:p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역삼하이츠빌딩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3-7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13800" y="7213600"/>
            <a:ext cx="71755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-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주차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가능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.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축구클럽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건물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내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카페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/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식당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/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편의점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등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편의시설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입점</a:t>
            </a:r>
          </a:p>
          <a:p>
            <a:pPr algn="l" lvl="0">
              <a:lnSpc>
                <a:spcPct val="1369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-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에이전시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계약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시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15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만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원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상당의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Ballzzi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캐릭터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굿즈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제공</a:t>
            </a:r>
          </a:p>
          <a:p>
            <a:pPr algn="l" lvl="0">
              <a:lnSpc>
                <a:spcPct val="1369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-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선수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개인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및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구단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문의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Light"/>
              </a:rPr>
              <a:t>환영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21200" y="8064500"/>
            <a:ext cx="194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010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-2560-0900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2336800" y="6680200"/>
            <a:ext cx="17399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7000" y="2133600"/>
            <a:ext cx="15494000" cy="4279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55900" y="7886700"/>
            <a:ext cx="1511300" cy="635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946400" y="8051800"/>
            <a:ext cx="1117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입단</a:t>
            </a:r>
            <a:r>
              <a:rPr lang="en-US" sz="1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Gong Gothic Medium"/>
              </a:rPr>
              <a:t>문의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498600" y="812800"/>
            <a:ext cx="3683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목차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67200" y="9677400"/>
            <a:ext cx="78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5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685800" y="2235200"/>
            <a:ext cx="1739900" cy="571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0">
            <a:off x="8242300" y="2514600"/>
            <a:ext cx="6629400" cy="262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0">
            <a:off x="8242300" y="2514600"/>
            <a:ext cx="6629400" cy="262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45000"/>
          </a:blip>
          <a:stretch>
            <a:fillRect/>
          </a:stretch>
        </p:blipFill>
        <p:spPr>
          <a:xfrm rot="0">
            <a:off x="10375900" y="4203700"/>
            <a:ext cx="40132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375900" y="4356100"/>
            <a:ext cx="1981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4062C9"/>
                </a:solidFill>
                <a:ea typeface="Gong Gothic Medium"/>
              </a:rPr>
              <a:t>김도윤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75900" y="3327400"/>
            <a:ext cx="40640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GOLDENKICK AGENCY &amp;</a:t>
            </a:r>
          </a:p>
          <a:p>
            <a:pPr algn="l" lvl="0">
              <a:lnSpc>
                <a:spcPct val="12035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Ballzzi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12200" y="3263900"/>
            <a:ext cx="1358900" cy="1358900"/>
          </a:xfrm>
          <a:prstGeom prst="rect">
            <a:avLst/>
          </a:prstGeom>
          <a:effectLst>
            <a:outerShdw dir="2700000" dist="23602" blurRad="13890">
              <a:srgbClr val="000000">
                <a:alpha val="50000"/>
              </a:srgbClr>
            </a:outerShdw>
          </a:effectLst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 rot="0">
            <a:off x="8458200" y="2705100"/>
            <a:ext cx="584200" cy="622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623300" y="2908300"/>
            <a:ext cx="254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Gong Gothic Medium"/>
              </a:rPr>
              <a:t>2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>
            <a:alphaModFix amt="60000"/>
          </a:blip>
          <a:stretch>
            <a:fillRect/>
          </a:stretch>
        </p:blipFill>
        <p:spPr>
          <a:xfrm rot="0">
            <a:off x="1117600" y="2514600"/>
            <a:ext cx="6616700" cy="2628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117600" y="2514600"/>
            <a:ext cx="6616700" cy="2628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>
            <a:alphaModFix amt="45000"/>
          </a:blip>
          <a:stretch>
            <a:fillRect/>
          </a:stretch>
        </p:blipFill>
        <p:spPr>
          <a:xfrm rot="0">
            <a:off x="3251200" y="4203700"/>
            <a:ext cx="4000500" cy="38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251200" y="3492500"/>
            <a:ext cx="40513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팀</a:t>
            </a: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 &amp; </a:t>
            </a: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팀원</a:t>
            </a: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역할</a:t>
            </a: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소개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87500" y="3263900"/>
            <a:ext cx="1358900" cy="1358900"/>
          </a:xfrm>
          <a:prstGeom prst="rect">
            <a:avLst/>
          </a:prstGeom>
          <a:effectLst>
            <a:outerShdw dir="2700000" dist="23562" blurRad="13843">
              <a:srgbClr val="000000">
                <a:alpha val="50000"/>
              </a:srgbClr>
            </a:outerShdw>
          </a:effectLst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 rot="0">
            <a:off x="1333500" y="2705100"/>
            <a:ext cx="584200" cy="622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498600" y="2908300"/>
            <a:ext cx="254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Gong Gothic Medium"/>
              </a:rPr>
              <a:t>1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0">
            <a:off x="2298700" y="5740400"/>
            <a:ext cx="6629400" cy="2628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0">
            <a:off x="2298700" y="5740400"/>
            <a:ext cx="6629400" cy="2628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8">
            <a:alphaModFix amt="45000"/>
          </a:blip>
          <a:stretch>
            <a:fillRect/>
          </a:stretch>
        </p:blipFill>
        <p:spPr>
          <a:xfrm rot="0">
            <a:off x="4445000" y="7429500"/>
            <a:ext cx="4013200" cy="381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4445000" y="7569200"/>
            <a:ext cx="1803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4062C9"/>
                </a:solidFill>
                <a:ea typeface="Gong Gothic Medium"/>
              </a:rPr>
              <a:t>이석원</a:t>
            </a:r>
            <a:r>
              <a:rPr lang="en-US" sz="1500" b="false" i="false" u="none" strike="noStrike">
                <a:solidFill>
                  <a:srgbClr val="4062C9"/>
                </a:solidFill>
                <a:latin typeface="Gong Gothic Medium"/>
              </a:rPr>
              <a:t> &amp; </a:t>
            </a:r>
            <a:r>
              <a:rPr lang="ko-KR" sz="1500" b="false" i="false" u="none" strike="noStrike">
                <a:solidFill>
                  <a:srgbClr val="4062C9"/>
                </a:solidFill>
                <a:ea typeface="Gong Gothic Medium"/>
              </a:rPr>
              <a:t>김재현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45000" y="6540500"/>
            <a:ext cx="369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Ballzzi </a:t>
            </a: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기능</a:t>
            </a: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 </a:t>
            </a:r>
          </a:p>
          <a:p>
            <a:pPr algn="l" lvl="0">
              <a:lnSpc>
                <a:spcPct val="12035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웹</a:t>
            </a: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페이지</a:t>
            </a: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 &amp; </a:t>
            </a: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챗봇</a:t>
            </a: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기능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781300" y="6477000"/>
            <a:ext cx="1358900" cy="1358900"/>
          </a:xfrm>
          <a:prstGeom prst="rect">
            <a:avLst/>
          </a:prstGeom>
          <a:effectLst>
            <a:outerShdw dir="2700000" dist="23602" blurRad="13890">
              <a:srgbClr val="000000">
                <a:alpha val="50000"/>
              </a:srgbClr>
            </a:outerShdw>
          </a:effectLst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 rot="0">
            <a:off x="2527300" y="5918200"/>
            <a:ext cx="584200" cy="6223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2692400" y="6121400"/>
            <a:ext cx="254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Gong Gothic Medium"/>
              </a:rPr>
              <a:t>3</a:t>
            </a:r>
          </a:p>
        </p:txBody>
      </p: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0">
            <a:off x="9398000" y="5715000"/>
            <a:ext cx="6629400" cy="2628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0">
            <a:off x="9398000" y="5715000"/>
            <a:ext cx="6629400" cy="26289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8">
            <a:alphaModFix amt="45000"/>
          </a:blip>
          <a:stretch>
            <a:fillRect/>
          </a:stretch>
        </p:blipFill>
        <p:spPr>
          <a:xfrm rot="0">
            <a:off x="11531600" y="7404100"/>
            <a:ext cx="4013200" cy="381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11531600" y="7543800"/>
            <a:ext cx="1828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4062C9"/>
                </a:solidFill>
                <a:ea typeface="Gong Gothic Medium"/>
              </a:rPr>
              <a:t>윤</a:t>
            </a:r>
            <a:r>
              <a:rPr lang="en-US" sz="1500" b="false" i="false" u="none" strike="noStrike">
                <a:solidFill>
                  <a:srgbClr val="4062C9"/>
                </a:solidFill>
                <a:latin typeface="Gong Gothic Medium"/>
              </a:rPr>
              <a:t> </a:t>
            </a:r>
            <a:r>
              <a:rPr lang="ko-KR" sz="1500" b="false" i="false" u="none" strike="noStrike">
                <a:solidFill>
                  <a:srgbClr val="4062C9"/>
                </a:solidFill>
                <a:ea typeface="Gong Gothic Medium"/>
              </a:rPr>
              <a:t>권</a:t>
            </a:r>
            <a:r>
              <a:rPr lang="en-US" sz="1500" b="false" i="false" u="none" strike="noStrike">
                <a:solidFill>
                  <a:srgbClr val="4062C9"/>
                </a:solidFill>
                <a:latin typeface="Gong Gothic Medium"/>
              </a:rPr>
              <a:t> &amp; </a:t>
            </a:r>
            <a:r>
              <a:rPr lang="ko-KR" sz="1500" b="false" i="false" u="none" strike="noStrike">
                <a:solidFill>
                  <a:srgbClr val="4062C9"/>
                </a:solidFill>
                <a:ea typeface="Gong Gothic Medium"/>
              </a:rPr>
              <a:t>이석원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531600" y="6692900"/>
            <a:ext cx="34925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배포</a:t>
            </a: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Gong Gothic Medium"/>
              </a:rPr>
              <a:t>시연</a:t>
            </a:r>
          </a:p>
        </p:txBody>
      </p:sp>
      <p:pic>
        <p:nvPicPr>
          <p:cNvPr name="Picture 48" id="4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67900" y="6451600"/>
            <a:ext cx="1358900" cy="1358900"/>
          </a:xfrm>
          <a:prstGeom prst="rect">
            <a:avLst/>
          </a:prstGeom>
          <a:effectLst>
            <a:outerShdw dir="2700000" dist="23602" blurRad="13890">
              <a:srgbClr val="000000">
                <a:alpha val="50000"/>
              </a:srgbClr>
            </a:outerShdw>
          </a:effectLst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 rot="0">
            <a:off x="9613900" y="5892800"/>
            <a:ext cx="584200" cy="622300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9779000" y="6096000"/>
            <a:ext cx="254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Gong Gothic Medium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498600" y="812800"/>
            <a:ext cx="4470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GOLDENKICK AGENCY's MEMBER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26200" y="4940300"/>
            <a:ext cx="1879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Gong Gothic Medium"/>
              </a:rPr>
              <a:t>김도윤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7300" y="4940300"/>
            <a:ext cx="1638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Gong Gothic Medium"/>
              </a:rPr>
              <a:t>김재현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9800" y="8191500"/>
            <a:ext cx="1638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Gong Gothic Medium"/>
              </a:rPr>
              <a:t>이석원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300" y="8191500"/>
            <a:ext cx="2616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Gong Gothic Medium"/>
              </a:rPr>
              <a:t>윤</a:t>
            </a:r>
            <a:r>
              <a:rPr lang="en-US" sz="2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Gong Gothic Medium"/>
              </a:rPr>
              <a:t>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71300" y="8191500"/>
            <a:ext cx="213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Gong Gothic Medium"/>
              </a:rPr>
              <a:t>최요섭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9499600" y="2019300"/>
            <a:ext cx="2959100" cy="312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5892800" y="2019300"/>
            <a:ext cx="2959100" cy="312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1303000" y="5270500"/>
            <a:ext cx="2959100" cy="312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7696200" y="5270500"/>
            <a:ext cx="2959100" cy="312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4102100" y="5270500"/>
            <a:ext cx="2959100" cy="312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85400" y="2806700"/>
            <a:ext cx="1536700" cy="157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29400" y="2806700"/>
            <a:ext cx="1473200" cy="154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32800" y="6096000"/>
            <a:ext cx="1485900" cy="148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13300" y="6096000"/>
            <a:ext cx="1498600" cy="149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14200" y="6108700"/>
            <a:ext cx="1473200" cy="1498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967200" y="9677400"/>
            <a:ext cx="78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8191500" y="4406900"/>
            <a:ext cx="7658100" cy="448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8191500" y="4406900"/>
            <a:ext cx="7658100" cy="4483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623300" y="2146300"/>
            <a:ext cx="6794500" cy="2133600"/>
          </a:xfrm>
          <a:prstGeom prst="rect">
            <a:avLst/>
          </a:prstGeom>
          <a:effectLst>
            <a:outerShdw dir="2700000" dist="19050" blurRad="98775">
              <a:srgbClr val="000000">
                <a:alpha val="63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"</a:t>
            </a: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고객의</a:t>
            </a: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성공이</a:t>
            </a: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우리의</a:t>
            </a: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성공이다</a:t>
            </a: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."</a:t>
            </a:r>
            <a:b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</a:br>
            <a:b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</a:b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 "</a:t>
            </a: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고객들에게</a:t>
            </a: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최고의</a:t>
            </a: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커리어를</a:t>
            </a:r>
            <a:b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</a:b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만들어</a:t>
            </a: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주고</a:t>
            </a: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ong Gothic Medium"/>
              </a:rPr>
              <a:t>싶습니다</a:t>
            </a:r>
            <a:r>
              <a:rPr lang="en-US" sz="3000" b="false" i="false" u="none" strike="noStrike">
                <a:solidFill>
                  <a:srgbClr val="FFFFFF"/>
                </a:solidFill>
                <a:latin typeface="Gong Gothic Medium"/>
              </a:rPr>
              <a:t>."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67200" y="9677400"/>
            <a:ext cx="78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51900" y="4953000"/>
            <a:ext cx="977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FFFFFF">
                    <a:alpha val="70196"/>
                  </a:srgbClr>
                </a:solidFill>
                <a:ea typeface="Pretendard Medium"/>
              </a:rPr>
              <a:t>이름</a:t>
            </a:r>
            <a:r>
              <a:rPr lang="en-US" sz="1700" b="false" i="false" u="none" strike="noStrike">
                <a:solidFill>
                  <a:srgbClr val="FFFFFF">
                    <a:alpha val="70196"/>
                  </a:srgbClr>
                </a:solidFill>
                <a:latin typeface="Pretendard Medium"/>
              </a:rPr>
              <a:t>/</a:t>
            </a:r>
            <a:r>
              <a:rPr lang="ko-KR" sz="1700" b="false" i="false" u="none" strike="noStrike">
                <a:solidFill>
                  <a:srgbClr val="FFFFFF">
                    <a:alpha val="70196"/>
                  </a:srgbClr>
                </a:solidFill>
                <a:ea typeface="Pretendard Medium"/>
              </a:rPr>
              <a:t>모델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06000" y="4953000"/>
            <a:ext cx="1955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Ballzzi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93100" y="5791200"/>
            <a:ext cx="9093200" cy="266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본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프로젝트는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전원이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기획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전반에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걸쳐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협력하여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진행하였습니다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모두가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기획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아이디어를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제안하고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요소에도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의견을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나누는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역할의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경계를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두지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않고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적극적으로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참여하였습니다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특히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프론트엔드와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챗봇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구성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여러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파트를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유연하게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넘나들며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서로의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업무를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지원하고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피드백을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나눈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점이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본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팀의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강점이었습니다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052300" y="4953000"/>
            <a:ext cx="1524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GPT-4o-mini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68400" y="8293100"/>
            <a:ext cx="6324600" cy="2006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98600" y="812800"/>
            <a:ext cx="4851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AI 3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종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보유한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레전드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엔지니어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,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김도윤의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노하우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7112000" y="3721100"/>
            <a:ext cx="4470400" cy="146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68600"/>
            <a:ext cx="59817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10731500" y="0"/>
            <a:ext cx="75565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0"/>
            <a:ext cx="6997700" cy="6794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67200" y="9677400"/>
            <a:ext cx="78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98600" y="812800"/>
            <a:ext cx="5435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최고의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AI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가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함께하는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, Agency Ballzzi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특장점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8204200" y="2095500"/>
            <a:ext cx="10363200" cy="219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8204200" y="2095500"/>
            <a:ext cx="10363200" cy="2197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820400" y="2730500"/>
            <a:ext cx="5524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선수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관리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8661400" y="2235200"/>
            <a:ext cx="1816100" cy="1917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042400" y="2806700"/>
            <a:ext cx="1041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ong Gothic Medium"/>
              </a:rPr>
              <a:t>1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8216900" y="4787900"/>
            <a:ext cx="10363200" cy="219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8216900" y="4787900"/>
            <a:ext cx="10363200" cy="2197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820400" y="5067300"/>
            <a:ext cx="6464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HR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시스템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자동화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/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8661400" y="4787900"/>
            <a:ext cx="1816100" cy="1917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042400" y="5359400"/>
            <a:ext cx="1041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ong Gothic Medium"/>
              </a:rPr>
              <a:t>2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8204200" y="7213600"/>
            <a:ext cx="10363200" cy="2197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8204200" y="7213600"/>
            <a:ext cx="10363200" cy="2197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820400" y="7645400"/>
            <a:ext cx="59182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최적화된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사용자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서비스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/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8661400" y="7404100"/>
            <a:ext cx="1816100" cy="1917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055100" y="7988300"/>
            <a:ext cx="1016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ong Gothic Medium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55000"/>
          </a:blip>
          <a:stretch>
            <a:fillRect/>
          </a:stretch>
        </p:blipFill>
        <p:spPr>
          <a:xfrm rot="0">
            <a:off x="2438400" y="3136900"/>
            <a:ext cx="4102100" cy="4991100"/>
          </a:xfrm>
          <a:prstGeom prst="rect">
            <a:avLst/>
          </a:prstGeom>
          <a:effectLst>
            <a:outerShdw dir="13080000" dist="0" blurRad="522245">
              <a:srgbClr val="4870E9">
                <a:alpha val="90000"/>
              </a:srgbClr>
            </a:outerShdw>
          </a:effectLst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59200" y="4991100"/>
            <a:ext cx="1422400" cy="1422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0">
            <a:off x="7785100" y="1803400"/>
            <a:ext cx="1739900" cy="571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0464800" y="3302000"/>
            <a:ext cx="5791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Ballzzi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축구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선수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효율적으로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관리하여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035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코칭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운영에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도움을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줍니다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845800" y="5803900"/>
            <a:ext cx="5791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자동화된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HR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시스템을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인사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프로세스를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035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간소화하여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인력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운영의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효율성을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높입니다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706100" y="8305800"/>
            <a:ext cx="5791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맞춤형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서비스를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제공하여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035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축구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산업의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요구를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충족합니다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10731500" y="0"/>
            <a:ext cx="75565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0"/>
            <a:ext cx="6997700" cy="6794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67200" y="9677400"/>
            <a:ext cx="78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98600" y="812800"/>
            <a:ext cx="5435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핵심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기능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요약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(FM / HR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모듈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457200" y="4584700"/>
            <a:ext cx="10363200" cy="219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457200" y="4572000"/>
            <a:ext cx="10363200" cy="2197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62000" y="4749800"/>
            <a:ext cx="59182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시스템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구조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/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7785100" y="1803400"/>
            <a:ext cx="17399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56600" y="2806700"/>
            <a:ext cx="9410700" cy="5727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09700" y="5448300"/>
            <a:ext cx="5791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FM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모듈과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HR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모듈은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상호작용하여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경험을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035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향상시킵니다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통합된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시스템이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편리함을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Regular"/>
              </a:rPr>
              <a:t>제공합니다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10731500" y="0"/>
            <a:ext cx="75565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0"/>
            <a:ext cx="6997700" cy="6794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967200" y="9677400"/>
            <a:ext cx="78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98600" y="812800"/>
            <a:ext cx="3797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Ballzzi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1384300" y="1905000"/>
            <a:ext cx="15532100" cy="623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1384300" y="1905000"/>
            <a:ext cx="15532100" cy="6235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927100" y="1625600"/>
            <a:ext cx="17399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162300"/>
            <a:ext cx="6172200" cy="3632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950200" y="4165600"/>
            <a:ext cx="96647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축구선수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데이터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및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사내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데이터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동일한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챗봇에서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관리</a:t>
            </a:r>
          </a:p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추천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질문을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통해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일부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간편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질문</a:t>
            </a:r>
            <a:r>
              <a:rPr lang="en-US" sz="35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Gong Gothic Medium"/>
              </a:rPr>
              <a:t>가능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8160000">
            <a:off x="6502400" y="2882900"/>
            <a:ext cx="3022600" cy="2374900"/>
          </a:xfrm>
          <a:prstGeom prst="rect">
            <a:avLst/>
          </a:prstGeom>
        </p:spPr>
      </p:pic>
      <p:sp>
        <p:nvSpPr>
          <p:cNvPr name="TextBox 16" id="16">
            <a:hlinkClick r:id="rId11" tooltip="http://ballzzi.duckdns.org:8000/"/>
          </p:cNvPr>
          <p:cNvSpPr txBox="true"/>
          <p:nvPr/>
        </p:nvSpPr>
        <p:spPr>
          <a:xfrm rot="0">
            <a:off x="8445500" y="6273800"/>
            <a:ext cx="8229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sng" strike="noStrike">
                <a:solidFill>
                  <a:srgbClr val="FFFFFF"/>
                </a:solidFill>
                <a:latin typeface="Gong Gothic Medium"/>
              </a:rPr>
              <a:t>http://ballzzi.duckdns.org:8000/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10731500" y="0"/>
            <a:ext cx="75565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0"/>
            <a:ext cx="6997700" cy="6794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67200" y="9677400"/>
            <a:ext cx="78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98600" y="812800"/>
            <a:ext cx="5435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Ballzzi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인터페이스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구조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0" y="2095500"/>
            <a:ext cx="10363200" cy="219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0" y="2095500"/>
            <a:ext cx="10363200" cy="2197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15900" y="2273300"/>
            <a:ext cx="55245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타이틀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화면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/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8661400" y="2235200"/>
            <a:ext cx="1816100" cy="1917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042400" y="2806700"/>
            <a:ext cx="1041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ong Gothic Medium"/>
              </a:rPr>
              <a:t>1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0" y="4787900"/>
            <a:ext cx="10363200" cy="219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0" y="4787900"/>
            <a:ext cx="10363200" cy="2197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5900" y="5168900"/>
            <a:ext cx="6464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소개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영상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8661400" y="4787900"/>
            <a:ext cx="1816100" cy="1917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042400" y="5359400"/>
            <a:ext cx="1041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ong Gothic Medium"/>
              </a:rPr>
              <a:t>2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0" y="7264400"/>
            <a:ext cx="10363200" cy="2197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0" y="7264400"/>
            <a:ext cx="10363200" cy="2197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15900" y="7632700"/>
            <a:ext cx="5918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회사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소개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8661400" y="7404100"/>
            <a:ext cx="1816100" cy="1917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055100" y="7988300"/>
            <a:ext cx="1016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ong Gothic Medium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55000"/>
          </a:blip>
          <a:stretch>
            <a:fillRect/>
          </a:stretch>
        </p:blipFill>
        <p:spPr>
          <a:xfrm rot="0">
            <a:off x="12458700" y="3505200"/>
            <a:ext cx="4102100" cy="4991100"/>
          </a:xfrm>
          <a:prstGeom prst="rect">
            <a:avLst/>
          </a:prstGeom>
          <a:effectLst>
            <a:outerShdw dir="13080000" dist="0" blurRad="522245">
              <a:srgbClr val="4870E9">
                <a:alpha val="90000"/>
              </a:srgbClr>
            </a:outerShdw>
          </a:effectLst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79500" y="5372100"/>
            <a:ext cx="1422400" cy="1422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0">
            <a:off x="7785100" y="1803400"/>
            <a:ext cx="1739900" cy="571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51300" y="2095500"/>
            <a:ext cx="4102100" cy="2197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64000" y="4787900"/>
            <a:ext cx="4089400" cy="2184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102100" y="7569200"/>
            <a:ext cx="40767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5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10731500" y="0"/>
            <a:ext cx="75565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0"/>
            <a:ext cx="6997700" cy="6794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8000" y="9677400"/>
            <a:ext cx="3619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GOLDENKICK AGENCY's Ballzzi </a:t>
            </a:r>
            <a:r>
              <a:rPr lang="ko-KR" sz="1300" b="false" i="false" u="none" strike="noStrike">
                <a:solidFill>
                  <a:srgbClr val="FFFFFF">
                    <a:alpha val="70196"/>
                  </a:srgbClr>
                </a:solidFill>
                <a:ea typeface="Pretendard Regular"/>
              </a:rPr>
              <a:t>가이드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67200" y="9677400"/>
            <a:ext cx="787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70196"/>
                  </a:srgbClr>
                </a:solidFill>
                <a:latin typeface="Pretendard Regular"/>
              </a:rPr>
              <a:t>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85800"/>
            <a:ext cx="6985000" cy="508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98600" y="812800"/>
            <a:ext cx="5435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Ballzzi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인터페이스</a:t>
            </a:r>
            <a:r>
              <a:rPr lang="en-US" sz="1500" b="false" i="false" u="none" strike="noStrike">
                <a:solidFill>
                  <a:srgbClr val="FFFFFF"/>
                </a:solidFill>
                <a:latin typeface="Gong Gothic Light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Gong Gothic Light"/>
              </a:rPr>
              <a:t>구조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800100"/>
            <a:ext cx="292100" cy="292100"/>
          </a:xfrm>
          <a:prstGeom prst="rect">
            <a:avLst/>
          </a:prstGeom>
          <a:effectLst>
            <a:outerShdw dir="2700000" dist="27256" blurRad="2171">
              <a:srgbClr val="333333">
                <a:alpha val="50000"/>
              </a:srgbClr>
            </a:outerShdw>
          </a:effectLst>
        </p:spPr>
      </p:pic>
      <p:grpSp>
        <p:nvGrpSpPr>
          <p:cNvPr name="Group 9" id="9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0" y="2095500"/>
            <a:ext cx="10363200" cy="219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0" y="2095500"/>
            <a:ext cx="10363200" cy="2197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15900" y="2489200"/>
            <a:ext cx="5524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기능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소개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8661400" y="2235200"/>
            <a:ext cx="1816100" cy="1917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042400" y="2806700"/>
            <a:ext cx="1041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ong Gothic Medium"/>
              </a:rPr>
              <a:t>1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0" y="4787900"/>
            <a:ext cx="10363200" cy="219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0" y="4787900"/>
            <a:ext cx="10363200" cy="2197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5900" y="5168900"/>
            <a:ext cx="6464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고객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리뷰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8661400" y="4787900"/>
            <a:ext cx="1816100" cy="1917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042400" y="5359400"/>
            <a:ext cx="1041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ong Gothic Medium"/>
              </a:rPr>
              <a:t>2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0" y="7264400"/>
            <a:ext cx="10363200" cy="2197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0" y="7264400"/>
            <a:ext cx="10363200" cy="2197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15900" y="7632700"/>
            <a:ext cx="5918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협력</a:t>
            </a:r>
            <a:r>
              <a:rPr lang="en-US" sz="2800" b="false" i="false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Gong Gothic Medium"/>
              </a:rPr>
              <a:t>업체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8661400" y="7404100"/>
            <a:ext cx="1816100" cy="1917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055100" y="7988300"/>
            <a:ext cx="1016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ong Gothic Medium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55000"/>
          </a:blip>
          <a:stretch>
            <a:fillRect/>
          </a:stretch>
        </p:blipFill>
        <p:spPr>
          <a:xfrm rot="0">
            <a:off x="12458700" y="3505200"/>
            <a:ext cx="4102100" cy="4991100"/>
          </a:xfrm>
          <a:prstGeom prst="rect">
            <a:avLst/>
          </a:prstGeom>
          <a:effectLst>
            <a:outerShdw dir="13080000" dist="0" blurRad="522245">
              <a:srgbClr val="4870E9">
                <a:alpha val="90000"/>
              </a:srgbClr>
            </a:outerShdw>
          </a:effectLst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79500" y="5372100"/>
            <a:ext cx="1422400" cy="1422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0">
            <a:off x="7785100" y="1803400"/>
            <a:ext cx="1739900" cy="571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64000" y="2095500"/>
            <a:ext cx="3911600" cy="2197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102100" y="4787900"/>
            <a:ext cx="3873500" cy="2171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102100" y="7264400"/>
            <a:ext cx="3873500" cy="2197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